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5" r:id="rId10"/>
    <p:sldId id="266" r:id="rId11"/>
    <p:sldId id="267" r:id="rId12"/>
    <p:sldId id="273" r:id="rId13"/>
    <p:sldId id="294" r:id="rId14"/>
    <p:sldId id="293" r:id="rId15"/>
    <p:sldId id="269" r:id="rId16"/>
    <p:sldId id="276" r:id="rId17"/>
    <p:sldId id="297" r:id="rId18"/>
    <p:sldId id="295" r:id="rId19"/>
    <p:sldId id="298" r:id="rId20"/>
    <p:sldId id="300" r:id="rId21"/>
    <p:sldId id="296" r:id="rId22"/>
    <p:sldId id="299" r:id="rId23"/>
    <p:sldId id="301" r:id="rId24"/>
    <p:sldId id="304" r:id="rId25"/>
    <p:sldId id="302" r:id="rId26"/>
    <p:sldId id="303" r:id="rId27"/>
    <p:sldId id="278" r:id="rId28"/>
    <p:sldId id="270" r:id="rId29"/>
    <p:sldId id="305" r:id="rId30"/>
    <p:sldId id="306" r:id="rId31"/>
    <p:sldId id="307" r:id="rId32"/>
    <p:sldId id="308" r:id="rId33"/>
    <p:sldId id="288" r:id="rId34"/>
    <p:sldId id="271" r:id="rId35"/>
    <p:sldId id="289" r:id="rId36"/>
    <p:sldId id="286" r:id="rId37"/>
    <p:sldId id="290" r:id="rId38"/>
    <p:sldId id="272" r:id="rId39"/>
    <p:sldId id="309" r:id="rId40"/>
    <p:sldId id="310" r:id="rId41"/>
    <p:sldId id="313" r:id="rId42"/>
    <p:sldId id="311" r:id="rId43"/>
    <p:sldId id="315" r:id="rId44"/>
    <p:sldId id="291" r:id="rId45"/>
    <p:sldId id="275" r:id="rId46"/>
    <p:sldId id="316" r:id="rId47"/>
    <p:sldId id="317" r:id="rId4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63370A-0F82-438F-BAA6-734C0FCBF6FD}">
          <p14:sldIdLst>
            <p14:sldId id="256"/>
            <p14:sldId id="257"/>
            <p14:sldId id="259"/>
            <p14:sldId id="260"/>
            <p14:sldId id="258"/>
            <p14:sldId id="261"/>
            <p14:sldId id="263"/>
            <p14:sldId id="262"/>
            <p14:sldId id="265"/>
            <p14:sldId id="266"/>
            <p14:sldId id="267"/>
            <p14:sldId id="273"/>
          </p14:sldIdLst>
        </p14:section>
        <p14:section name="Receta para Herencia" id="{BF5533AB-AAE8-466C-9B37-A42D59E64E5D}">
          <p14:sldIdLst>
            <p14:sldId id="294"/>
          </p14:sldIdLst>
        </p14:section>
        <p14:section name="Diseña las Clases" id="{3D109A30-537A-4BD3-BF28-9BEFEA917225}">
          <p14:sldIdLst>
            <p14:sldId id="293"/>
            <p14:sldId id="269"/>
            <p14:sldId id="276"/>
            <p14:sldId id="297"/>
            <p14:sldId id="295"/>
            <p14:sldId id="298"/>
            <p14:sldId id="300"/>
            <p14:sldId id="296"/>
            <p14:sldId id="299"/>
            <p14:sldId id="301"/>
            <p14:sldId id="304"/>
            <p14:sldId id="302"/>
            <p14:sldId id="303"/>
          </p14:sldIdLst>
        </p14:section>
        <p14:section name="Especifica los modificadores de Acceso" id="{EC9183FE-C952-47B0-A9F7-F779AD65E184}">
          <p14:sldIdLst>
            <p14:sldId id="278"/>
            <p14:sldId id="270"/>
            <p14:sldId id="305"/>
            <p14:sldId id="306"/>
            <p14:sldId id="307"/>
            <p14:sldId id="308"/>
          </p14:sldIdLst>
        </p14:section>
        <p14:section name="Constructores" id="{69EDF68E-D6BB-4931-A085-816344915AE9}">
          <p14:sldIdLst>
            <p14:sldId id="288"/>
            <p14:sldId id="271"/>
          </p14:sldIdLst>
        </p14:section>
        <p14:section name="Miembros y Acciones" id="{C49521BD-1197-47C3-84A5-E4CFD0D09D60}">
          <p14:sldIdLst>
            <p14:sldId id="289"/>
            <p14:sldId id="286"/>
          </p14:sldIdLst>
        </p14:section>
        <p14:section name="Redefine" id="{FA2E7916-B3A5-4BE0-8EB7-1B5B9B4B7A26}">
          <p14:sldIdLst>
            <p14:sldId id="290"/>
            <p14:sldId id="272"/>
            <p14:sldId id="309"/>
            <p14:sldId id="310"/>
            <p14:sldId id="313"/>
            <p14:sldId id="311"/>
            <p14:sldId id="315"/>
          </p14:sldIdLst>
        </p14:section>
        <p14:section name="Limita redefiniciones" id="{170DBBAD-3CD2-4B66-9A75-74529D90A8C3}">
          <p14:sldIdLst>
            <p14:sldId id="291"/>
            <p14:sldId id="27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32"/>
    <a:srgbClr val="2D8CFF"/>
    <a:srgbClr val="747487"/>
    <a:srgbClr val="E64C3C"/>
    <a:srgbClr val="FFE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05881-8D2B-4456-8B98-929CBD1B7C57}">
  <a:tblStyle styleId="{0C205881-8D2B-4456-8B98-929CBD1B7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/>
    <p:restoredTop sz="94590"/>
  </p:normalViewPr>
  <p:slideViewPr>
    <p:cSldViewPr snapToGrid="0">
      <p:cViewPr varScale="1">
        <p:scale>
          <a:sx n="126" d="100"/>
          <a:sy n="126" d="100"/>
        </p:scale>
        <p:origin x="384" y="184"/>
      </p:cViewPr>
      <p:guideLst>
        <p:guide orient="horz" pos="17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-576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792225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7922257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792225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7922257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1513" y="2185988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0325" y="3452813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3310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714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94B2-DE28-4D75-B5A3-51D68EE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35D1A-4CAF-40DF-A7EF-6F574FAB3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1001316"/>
            <a:ext cx="8229600" cy="3936206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scadia Code" panose="00000509000000000000" pitchFamily="49" charset="0"/>
              </a:defRPr>
            </a:lvl1pPr>
          </a:lstStyle>
          <a:p>
            <a:pPr lvl="0"/>
            <a:r>
              <a:rPr lang="es-MX" dirty="0" err="1"/>
              <a:t>Insert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916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903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5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8"/>
            <a:ext cx="8229600" cy="5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33819"/>
            <a:ext cx="8229600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6E10E18-F23E-4A3B-892F-23028540B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00600"/>
            <a:ext cx="82296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675" i="1" dirty="0">
                <a:solidFill>
                  <a:prstClr val="black"/>
                </a:solidFill>
              </a:rPr>
              <a:t>JAVA: An Introduction to Problem Solving &amp; Programming, 6</a:t>
            </a:r>
            <a:r>
              <a:rPr lang="en-US" sz="675" baseline="30000" dirty="0">
                <a:solidFill>
                  <a:prstClr val="black"/>
                </a:solidFill>
              </a:rPr>
              <a:t>th</a:t>
            </a:r>
            <a:r>
              <a:rPr lang="en-US" sz="675" dirty="0">
                <a:solidFill>
                  <a:prstClr val="black"/>
                </a:solidFill>
              </a:rPr>
              <a:t> Ed. By Walter </a:t>
            </a:r>
            <a:r>
              <a:rPr lang="en-US" sz="675" dirty="0" err="1">
                <a:solidFill>
                  <a:prstClr val="black"/>
                </a:solidFill>
              </a:rPr>
              <a:t>Savitch</a:t>
            </a:r>
            <a:br>
              <a:rPr lang="en-US" sz="675" dirty="0">
                <a:solidFill>
                  <a:prstClr val="black"/>
                </a:solidFill>
              </a:rPr>
            </a:br>
            <a:r>
              <a:rPr lang="en-US" sz="675" dirty="0">
                <a:solidFill>
                  <a:prstClr val="black"/>
                </a:solidFill>
              </a:rPr>
              <a:t>ISBN 0132162709</a:t>
            </a:r>
            <a:r>
              <a:rPr lang="en-US" sz="675" dirty="0">
                <a:solidFill>
                  <a:prstClr val="black"/>
                </a:solidFill>
                <a:cs typeface="Arial" charset="0"/>
              </a:rPr>
              <a:t> © 2012 Pearson Education, Inc., Upper Saddle River, NJ.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37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4C8BF5"/>
          </a:solidFill>
          <a:latin typeface="Roboto" panose="02000000000000000000" pitchFamily="2" charset="0"/>
          <a:ea typeface="Roboto" panose="02000000000000000000" pitchFamily="2" charset="0"/>
          <a:cs typeface="Raav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4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44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slide" Target="slide3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35.xml"/><Relationship Id="rId5" Type="http://schemas.openxmlformats.org/officeDocument/2006/relationships/image" Target="../media/image24.png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" y="0"/>
            <a:ext cx="4572000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/>
              <a:t>Módulo 08</a:t>
            </a:r>
            <a:endParaRPr lang="es-MX" sz="48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48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Herencia y </a:t>
            </a:r>
            <a:r>
              <a:rPr lang="es-MX" sz="4800" b="1" dirty="0" err="1"/>
              <a:t>Poliformismo</a:t>
            </a:r>
            <a:endParaRPr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6D92D-6AAE-4E09-A440-E7E8564E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92" y="271033"/>
            <a:ext cx="3515518" cy="2900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15C94-F72E-4B70-991F-E97BDFD4B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49" y="3113191"/>
            <a:ext cx="1519644" cy="1525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280" y="0"/>
            <a:ext cx="5476240" cy="5143500"/>
          </a:xfrm>
          <a:solidFill>
            <a:schemeClr val="tx1"/>
          </a:solidFill>
        </p:spPr>
        <p:txBody>
          <a:bodyPr/>
          <a:lstStyle/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name;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+ 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equalsIgnoreCase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14BBD-38B5-4D20-BE4C-4BEDCD0B389D}"/>
              </a:ext>
            </a:extLst>
          </p:cNvPr>
          <p:cNvSpPr/>
          <p:nvPr/>
        </p:nvSpPr>
        <p:spPr>
          <a:xfrm>
            <a:off x="5061098" y="0"/>
            <a:ext cx="40829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 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23892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4572000" cy="5143500"/>
          </a:xfrm>
          <a:solidFill>
            <a:schemeClr val="tx1"/>
          </a:solidFill>
        </p:spPr>
        <p:txBody>
          <a:bodyPr/>
          <a:lstStyle/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 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.studentNumber = </a:t>
            </a:r>
            <a:r>
              <a:rPr lang="es-MX" sz="110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, </a:t>
            </a:r>
            <a:r>
              <a:rPr lang="es-MX" sz="1100" dirty="0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 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+ 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());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Number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+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                 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</a:t>
            </a:r>
          </a:p>
          <a:p>
            <a:endParaRPr lang="es-MX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537B01-C1F4-43AF-B0A2-E16B7BE359BB}"/>
              </a:ext>
            </a:extLst>
          </p:cNvPr>
          <p:cNvSpPr/>
          <p:nvPr/>
        </p:nvSpPr>
        <p:spPr>
          <a:xfrm>
            <a:off x="4297680" y="0"/>
            <a:ext cx="4846320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return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this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.studentNumber;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equals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&amp;&amp;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       (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==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FBCC-94EF-4B31-B3D8-06B81DCDB21B}"/>
              </a:ext>
            </a:extLst>
          </p:cNvPr>
          <p:cNvSpPr/>
          <p:nvPr/>
        </p:nvSpPr>
        <p:spPr>
          <a:xfrm>
            <a:off x="5156789" y="2235973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6282DD-2258-4D16-B075-90A9FA524D83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2418907" y="680484"/>
            <a:ext cx="2737882" cy="197098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C483D-BB60-4E13-B096-D4A9F70692E3}"/>
              </a:ext>
            </a:extLst>
          </p:cNvPr>
          <p:cNvSpPr/>
          <p:nvPr/>
        </p:nvSpPr>
        <p:spPr>
          <a:xfrm>
            <a:off x="5156789" y="3481987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8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Nomenclatura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4167963" cy="4083869"/>
          </a:xfrm>
        </p:spPr>
        <p:txBody>
          <a:bodyPr/>
          <a:lstStyle/>
          <a:p>
            <a:r>
              <a:rPr lang="es-ES_tradnl" b="1" dirty="0"/>
              <a:t>Clase 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Superclase / </a:t>
            </a:r>
            <a:r>
              <a:rPr lang="es-ES_tradnl" i="1" dirty="0" err="1"/>
              <a:t>superclass</a:t>
            </a:r>
            <a:endParaRPr lang="es-ES_tradnl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padre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Ancestro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048F66-74E8-424F-84A9-0E94DDF8320F}"/>
              </a:ext>
            </a:extLst>
          </p:cNvPr>
          <p:cNvSpPr txBox="1">
            <a:spLocks/>
          </p:cNvSpPr>
          <p:nvPr/>
        </p:nvSpPr>
        <p:spPr bwMode="auto">
          <a:xfrm>
            <a:off x="4662093" y="946691"/>
            <a:ext cx="4167963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_tradnl" b="1" kern="0" dirty="0"/>
              <a:t>Clase Heredada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Subclase / </a:t>
            </a:r>
            <a:r>
              <a:rPr lang="es-ES_tradnl" i="1" kern="0" dirty="0" err="1"/>
              <a:t>subclass</a:t>
            </a:r>
            <a:endParaRPr lang="es-ES_tradnl" i="1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hijo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derivada</a:t>
            </a:r>
          </a:p>
        </p:txBody>
      </p:sp>
    </p:spTree>
    <p:extLst>
      <p:ext uri="{BB962C8B-B14F-4D97-AF65-F5344CB8AC3E}">
        <p14:creationId xmlns:p14="http://schemas.microsoft.com/office/powerpoint/2010/main" val="28339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4BAC-CBD1-43BA-BE2F-DD8D052D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153373"/>
                  </p:ext>
                </p:extLst>
              </p:nvPr>
            </p:nvGraphicFramePr>
            <p:xfrm>
              <a:off x="457200" y="933450"/>
              <a:ext cx="8229600" cy="4084638"/>
            </p:xfrm>
            <a:graphic>
              <a:graphicData uri="http://schemas.microsoft.com/office/powerpoint/2016/summaryzoom">
                <psuz:summaryZm>
                  <psuz:summaryZmObj sectionId="{3D109A30-537A-4BD3-BF28-9BEFEA917225}">
                    <psuz:zmPr id="{5C497BC6-33B6-4DE7-ADAE-C79C0DF97C6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9183FE-C952-47B0-A9F7-F779AD65E184}">
                    <psuz:zmPr id="{544FECDF-A37E-4609-8E83-B3C247525EC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9EDF68E-D6BB-4931-A085-816344915AE9}">
                    <psuz:zmPr id="{FB83BABF-2ABB-4499-977E-03BEB719604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9521BD-1197-47C3-84A5-E4CFD0D09D60}">
                    <psuz:zmPr id="{DFA52224-3E9F-421C-8BFF-972341B2B21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2E7916-B3A5-4BE0-8EB7-1B5B9B4B7A26}">
                    <psuz:zmPr id="{61E4426B-005C-4D3C-B0D9-0E75BCE0611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70DBBAD-3CD2-4B66-9A75-74529D90A8C3}">
                    <psuz:zmPr id="{A9A5FD71-0521-48A9-84E8-7A6CBC7671A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57200" y="933450"/>
                <a:ext cx="8229600" cy="4084638"/>
                <a:chOff x="457200" y="933450"/>
                <a:chExt cx="8229600" cy="4084638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6097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7560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9023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097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37560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99023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367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Diseña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13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981201"/>
          </a:xfrm>
        </p:spPr>
        <p:txBody>
          <a:bodyPr/>
          <a:lstStyle/>
          <a:p>
            <a:r>
              <a:rPr lang="en-US" dirty="0" err="1"/>
              <a:t>Dise</a:t>
            </a:r>
            <a:r>
              <a:rPr lang="es-MX" dirty="0" err="1"/>
              <a:t>ña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subclase</a:t>
            </a:r>
            <a:r>
              <a:rPr lang="en-US" dirty="0"/>
              <a:t>. </a:t>
            </a:r>
            <a:r>
              <a:rPr lang="en-US" dirty="0" err="1"/>
              <a:t>Identifica</a:t>
            </a:r>
            <a:r>
              <a:rPr lang="en-US" dirty="0"/>
              <a:t> los </a:t>
            </a:r>
            <a:r>
              <a:rPr lang="en-US" dirty="0" err="1"/>
              <a:t>componentes</a:t>
            </a:r>
            <a:r>
              <a:rPr lang="en-US" dirty="0"/>
              <a:t> que </a:t>
            </a:r>
            <a:r>
              <a:rPr lang="en-US" dirty="0" err="1"/>
              <a:t>pertenecen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F6C65-EDA2-412A-BA2E-F23BF918E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"/>
          <a:stretch/>
        </p:blipFill>
        <p:spPr>
          <a:xfrm>
            <a:off x="0" y="1718731"/>
            <a:ext cx="5620336" cy="311648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2BD114-6A19-4598-8B3C-0E352E732EF5}"/>
              </a:ext>
            </a:extLst>
          </p:cNvPr>
          <p:cNvSpPr txBox="1">
            <a:spLocks/>
          </p:cNvSpPr>
          <p:nvPr/>
        </p:nvSpPr>
        <p:spPr bwMode="auto">
          <a:xfrm>
            <a:off x="5465233" y="1774393"/>
            <a:ext cx="3509434" cy="114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kern="0" dirty="0" err="1">
                <a:latin typeface="Cascadia Code" panose="00000509000000000000" pitchFamily="49" charset="0"/>
              </a:rPr>
              <a:t>Person</a:t>
            </a:r>
            <a:r>
              <a:rPr lang="es-MX" kern="0" dirty="0"/>
              <a:t> es la </a:t>
            </a:r>
            <a:r>
              <a:rPr lang="es-MX" b="1" kern="0" dirty="0">
                <a:solidFill>
                  <a:srgbClr val="FF0000"/>
                </a:solidFill>
              </a:rPr>
              <a:t>clase base (o superclase) </a:t>
            </a:r>
            <a:r>
              <a:rPr lang="es-MX" kern="0" dirty="0"/>
              <a:t>de </a:t>
            </a:r>
            <a:r>
              <a:rPr lang="es-MX" kern="0" dirty="0" err="1">
                <a:latin typeface="Cascadia Code" panose="00000509000000000000" pitchFamily="49" charset="0"/>
              </a:rPr>
              <a:t>Student</a:t>
            </a:r>
            <a:r>
              <a:rPr lang="es-MX" kern="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5541432" y="3436571"/>
            <a:ext cx="350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 err="1">
                <a:latin typeface="Cascadia Code" panose="00000509000000000000" pitchFamily="49" charset="0"/>
              </a:rPr>
              <a:t>Undergraduate</a:t>
            </a:r>
            <a:r>
              <a:rPr lang="es-MX" sz="2400" kern="0" dirty="0"/>
              <a:t> es la </a:t>
            </a:r>
            <a:r>
              <a:rPr lang="es-MX" sz="2400" b="1" kern="0" dirty="0">
                <a:solidFill>
                  <a:srgbClr val="FF0000"/>
                </a:solidFill>
              </a:rPr>
              <a:t>subclase</a:t>
            </a:r>
            <a:r>
              <a:rPr lang="es-MX" sz="2400" kern="0" dirty="0"/>
              <a:t> (o clase derivada) de </a:t>
            </a:r>
            <a:r>
              <a:rPr lang="es-MX" sz="2400" kern="0" dirty="0" err="1">
                <a:latin typeface="Cascadia Code" panose="00000509000000000000" pitchFamily="49" charset="0"/>
              </a:rPr>
              <a:t>Student</a:t>
            </a:r>
            <a:r>
              <a:rPr lang="es-MX" sz="24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349166" y="3010967"/>
            <a:ext cx="8794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>
                <a:latin typeface="Roboto" panose="02000000000000000000" pitchFamily="2" charset="0"/>
                <a:ea typeface="Roboto" panose="02000000000000000000" pitchFamily="2" charset="0"/>
              </a:rPr>
              <a:t>El objetivo principal de la herencia será definir funcionalidad general en cada clase para que puedan ser reutilizadas más adelante.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55FA6-AD73-40DC-B66C-2F00C28139D3}"/>
              </a:ext>
            </a:extLst>
          </p:cNvPr>
          <p:cNvSpPr/>
          <p:nvPr/>
        </p:nvSpPr>
        <p:spPr bwMode="auto">
          <a:xfrm>
            <a:off x="594360" y="1536192"/>
            <a:ext cx="1280160" cy="7123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Person</a:t>
            </a:r>
            <a:endParaRPr kumimoji="0" 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142103-555F-489F-9BFF-49AC6A0500F0}"/>
              </a:ext>
            </a:extLst>
          </p:cNvPr>
          <p:cNvGrpSpPr/>
          <p:nvPr/>
        </p:nvGrpSpPr>
        <p:grpSpPr>
          <a:xfrm>
            <a:off x="1874520" y="1536191"/>
            <a:ext cx="1908048" cy="712381"/>
            <a:chOff x="1874520" y="1536191"/>
            <a:chExt cx="1908048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37C646-91F4-46DE-9B72-95732C70614D}"/>
                </a:ext>
              </a:extLst>
            </p:cNvPr>
            <p:cNvSpPr/>
            <p:nvPr/>
          </p:nvSpPr>
          <p:spPr bwMode="auto">
            <a:xfrm>
              <a:off x="2502408" y="1536191"/>
              <a:ext cx="128016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Employee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CB15DC-8D93-4666-88DE-DC8DBB2FF1F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 bwMode="auto">
            <a:xfrm flipV="1">
              <a:off x="1874520" y="1892382"/>
              <a:ext cx="627888" cy="1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D26327-67A7-48E1-842A-B304578F262D}"/>
              </a:ext>
            </a:extLst>
          </p:cNvPr>
          <p:cNvGrpSpPr/>
          <p:nvPr/>
        </p:nvGrpSpPr>
        <p:grpSpPr>
          <a:xfrm>
            <a:off x="3782568" y="917201"/>
            <a:ext cx="4154423" cy="975181"/>
            <a:chOff x="3782568" y="869867"/>
            <a:chExt cx="3480025" cy="10225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5066F-B225-4E82-B258-738C44DDA91F}"/>
                </a:ext>
              </a:extLst>
            </p:cNvPr>
            <p:cNvSpPr/>
            <p:nvPr/>
          </p:nvSpPr>
          <p:spPr bwMode="auto">
            <a:xfrm>
              <a:off x="4904232" y="869867"/>
              <a:ext cx="2358361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Administrative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staff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B7B5EE-3F7C-4DAB-AAF4-345AF86C5E89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 bwMode="auto">
            <a:xfrm flipV="1">
              <a:off x="3782568" y="1226058"/>
              <a:ext cx="1121664" cy="666325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19266-0240-4B94-A89C-8C79E15CE29C}"/>
              </a:ext>
            </a:extLst>
          </p:cNvPr>
          <p:cNvGrpSpPr/>
          <p:nvPr/>
        </p:nvGrpSpPr>
        <p:grpSpPr>
          <a:xfrm>
            <a:off x="3782568" y="1892382"/>
            <a:ext cx="4154424" cy="845057"/>
            <a:chOff x="3782568" y="1892382"/>
            <a:chExt cx="2401824" cy="845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C6065B-A005-4D97-B206-39B4F8203F46}"/>
                </a:ext>
              </a:extLst>
            </p:cNvPr>
            <p:cNvSpPr/>
            <p:nvPr/>
          </p:nvSpPr>
          <p:spPr bwMode="auto">
            <a:xfrm>
              <a:off x="4556712" y="2025058"/>
              <a:ext cx="162768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Teacher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F1109E-5929-4655-ACD7-DCADBE847902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 bwMode="auto">
            <a:xfrm>
              <a:off x="3782568" y="1892382"/>
              <a:ext cx="774144" cy="488867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8433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74991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String[]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cursosEnBlackboard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B30A73-4B78-4F82-A0FC-16AB7A00EA1E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102517"/>
                  </p:ext>
                </p:extLst>
              </p:nvPr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41024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direccion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C0438F-172D-4FD0-BC9A-335877C1105A}"/>
              </a:ext>
            </a:extLst>
          </p:cNvPr>
          <p:cNvSpPr/>
          <p:nvPr/>
        </p:nvSpPr>
        <p:spPr bwMode="auto">
          <a:xfrm>
            <a:off x="-23649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8010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email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5F9F3B-24D4-4055-992D-BC9CB927921B}"/>
              </a:ext>
            </a:extLst>
          </p:cNvPr>
          <p:cNvSpPr/>
          <p:nvPr/>
        </p:nvSpPr>
        <p:spPr bwMode="auto">
          <a:xfrm>
            <a:off x="-72560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651" y="50670"/>
            <a:ext cx="1039237" cy="94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95" y="1963183"/>
            <a:ext cx="3010216" cy="109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D5502E-A76E-44D9-9874-A4EF43A58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14" y="1039142"/>
            <a:ext cx="710749" cy="879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E8AA3-4464-4D1F-A7EA-3930EB975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978" y="2171276"/>
            <a:ext cx="814572" cy="967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1C384-B2B8-4440-A6B6-5BAB381B8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10" y="3045411"/>
            <a:ext cx="738979" cy="94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4867C-2A4F-49C2-AE92-7396F82E5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738" y="2208016"/>
            <a:ext cx="685504" cy="87669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80FA3DF-7A88-4D3F-B12A-44B7B6292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376" y="4182382"/>
            <a:ext cx="879325" cy="87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325B5-7C54-4CBF-8DA5-C022F2FF0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75" y="953619"/>
            <a:ext cx="1232051" cy="1232051"/>
          </a:xfrm>
          <a:prstGeom prst="rect">
            <a:avLst/>
          </a:prstGeom>
        </p:spPr>
      </p:pic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27F7CBF1-CD30-4E99-B3E7-7369AF72B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908" y="2131376"/>
            <a:ext cx="1007204" cy="1007204"/>
          </a:xfrm>
          <a:prstGeom prst="rect">
            <a:avLst/>
          </a:prstGeom>
        </p:spPr>
      </p:pic>
      <p:pic>
        <p:nvPicPr>
          <p:cNvPr id="15" name="Picture 14" descr="A picture containing umbrella, bird, room&#10;&#10;Description automatically generated">
            <a:extLst>
              <a:ext uri="{FF2B5EF4-FFF2-40B4-BE49-F238E27FC236}">
                <a16:creationId xmlns:a16="http://schemas.microsoft.com/office/drawing/2014/main" id="{8A83F440-3419-40BD-BF72-552E66B5B7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075" y="3228559"/>
            <a:ext cx="1007204" cy="1007204"/>
          </a:xfrm>
          <a:prstGeom prst="rect">
            <a:avLst/>
          </a:prstGeom>
        </p:spPr>
      </p:pic>
      <p:pic>
        <p:nvPicPr>
          <p:cNvPr id="17" name="Picture 16" descr="A picture containing room&#10;&#10;Description automatically generated">
            <a:extLst>
              <a:ext uri="{FF2B5EF4-FFF2-40B4-BE49-F238E27FC236}">
                <a16:creationId xmlns:a16="http://schemas.microsoft.com/office/drawing/2014/main" id="{186DF8E8-50E7-4FE0-B0AA-A82D43B75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577" y="4027972"/>
            <a:ext cx="1064858" cy="1064858"/>
          </a:xfrm>
          <a:prstGeom prst="rect">
            <a:avLst/>
          </a:prstGeom>
        </p:spPr>
      </p:pic>
      <p:pic>
        <p:nvPicPr>
          <p:cNvPr id="19" name="Picture 18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319EFEF4-E99D-41BF-9103-E2B7D72D26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2944" y="3993973"/>
            <a:ext cx="1090357" cy="1090357"/>
          </a:xfrm>
          <a:prstGeom prst="rect">
            <a:avLst/>
          </a:prstGeom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7B9A43B1-FD89-4412-BD33-DA0F9173F3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1226" y="127878"/>
            <a:ext cx="879325" cy="879325"/>
          </a:xfrm>
          <a:prstGeom prst="rect">
            <a:avLst/>
          </a:prstGeom>
        </p:spPr>
      </p:pic>
      <p:pic>
        <p:nvPicPr>
          <p:cNvPr id="23" name="Picture 22" descr="A picture containing helmet&#10;&#10;Description automatically generated">
            <a:extLst>
              <a:ext uri="{FF2B5EF4-FFF2-40B4-BE49-F238E27FC236}">
                <a16:creationId xmlns:a16="http://schemas.microsoft.com/office/drawing/2014/main" id="{563B8953-2FF9-4972-A5E5-C09172DFB7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0950" y="64088"/>
            <a:ext cx="879325" cy="879325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C47420-9697-42A1-B6FA-94310796D6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6657" y="1124172"/>
            <a:ext cx="1007204" cy="100720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9D589A5-4955-45E9-87A0-8A227EB0C3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6657" y="2208016"/>
            <a:ext cx="940062" cy="940062"/>
          </a:xfrm>
          <a:prstGeom prst="rect">
            <a:avLst/>
          </a:prstGeom>
        </p:spPr>
      </p:pic>
      <p:pic>
        <p:nvPicPr>
          <p:cNvPr id="29" name="Picture 2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A7A72BF3-0422-4133-A8F6-8AFD5622AA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0843" y="3224718"/>
            <a:ext cx="1143018" cy="1143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4390"/>
            <a:ext cx="47051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printDocument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BF6BE8-5C76-47BE-AF07-4A67B1948245}"/>
              </a:ext>
            </a:extLst>
          </p:cNvPr>
          <p:cNvSpPr/>
          <p:nvPr/>
        </p:nvSpPr>
        <p:spPr bwMode="auto">
          <a:xfrm>
            <a:off x="57911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59071" y="439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numeroNomina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FBEEF-6C3F-46BA-B5A7-ECE2C7C327DA}"/>
              </a:ext>
            </a:extLst>
          </p:cNvPr>
          <p:cNvSpPr/>
          <p:nvPr/>
        </p:nvSpPr>
        <p:spPr bwMode="auto">
          <a:xfrm>
            <a:off x="-17229" y="364157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inscribeAlumno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497BF1-F321-4375-A799-AA17E08396B3}"/>
              </a:ext>
            </a:extLst>
          </p:cNvPr>
          <p:cNvSpPr/>
          <p:nvPr/>
        </p:nvSpPr>
        <p:spPr bwMode="auto">
          <a:xfrm>
            <a:off x="4058988" y="2238143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gradeExam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069302-AB00-430C-9527-ECC5C02D1BA1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1" y="0"/>
            <a:ext cx="74248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cuentaCLABE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8EEB3C-0746-42D2-A6C9-184CEEC8B9ED}"/>
              </a:ext>
            </a:extLst>
          </p:cNvPr>
          <p:cNvSpPr/>
          <p:nvPr/>
        </p:nvSpPr>
        <p:spPr bwMode="auto">
          <a:xfrm>
            <a:off x="154459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compareTo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592CB4-B4D3-4784-8D5F-00E3BC1CE62C}"/>
              </a:ext>
            </a:extLst>
          </p:cNvPr>
          <p:cNvSpPr/>
          <p:nvPr/>
        </p:nvSpPr>
        <p:spPr bwMode="auto">
          <a:xfrm>
            <a:off x="-31810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28969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println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E43664-69C1-4BBC-A9AC-16E52B7C9242}"/>
              </a:ext>
            </a:extLst>
          </p:cNvPr>
          <p:cNvSpPr/>
          <p:nvPr/>
        </p:nvSpPr>
        <p:spPr bwMode="auto">
          <a:xfrm>
            <a:off x="-23649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304806"/>
            <a:ext cx="798867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Especifica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modificadores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acceso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89855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#2 </a:t>
            </a:r>
            <a:r>
              <a:rPr lang="en-US" dirty="0" err="1">
                <a:solidFill>
                  <a:schemeClr val="tx1"/>
                </a:solidFill>
              </a:rPr>
              <a:t>Modificadores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Acceso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 err="1"/>
              <a:t>Especifica</a:t>
            </a:r>
            <a:r>
              <a:rPr lang="en-US" dirty="0"/>
              <a:t> los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variable y </a:t>
            </a:r>
            <a:r>
              <a:rPr lang="en-US" dirty="0" err="1"/>
              <a:t>método</a:t>
            </a:r>
            <a:r>
              <a:rPr lang="en-US" dirty="0"/>
              <a:t>. </a:t>
            </a:r>
            <a:r>
              <a:rPr lang="en-US" dirty="0" err="1"/>
              <a:t>Limita</a:t>
            </a:r>
            <a:r>
              <a:rPr lang="en-US" dirty="0"/>
              <a:t> las </a:t>
            </a:r>
            <a:r>
              <a:rPr lang="en-US" dirty="0" err="1"/>
              <a:t>visibilidades</a:t>
            </a:r>
            <a:r>
              <a:rPr lang="en-US" dirty="0"/>
              <a:t> a “lo </a:t>
            </a:r>
            <a:r>
              <a:rPr lang="en-US" dirty="0" err="1"/>
              <a:t>mínimo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” para </a:t>
            </a:r>
            <a:r>
              <a:rPr lang="en-US" dirty="0" err="1"/>
              <a:t>utilizar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68AE5B-50B6-4C0E-988D-068CED5A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130251"/>
            <a:ext cx="8500534" cy="30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2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5FDE35-F8D2-4A98-9629-65EB5182A042}"/>
              </a:ext>
            </a:extLst>
          </p:cNvPr>
          <p:cNvSpPr/>
          <p:nvPr/>
        </p:nvSpPr>
        <p:spPr>
          <a:xfrm>
            <a:off x="0" y="0"/>
            <a:ext cx="9144000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   </a:t>
            </a:r>
          </a:p>
          <a:p>
            <a:endParaRPr lang="en-US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applyBrake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speedUp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1686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-0.548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>
            <a:extLst>
              <a:ext uri="{FF2B5EF4-FFF2-40B4-BE49-F238E27FC236}">
                <a16:creationId xmlns:a16="http://schemas.microsoft.com/office/drawing/2014/main" id="{9AB22712-4A25-4998-819A-0972742579FA}"/>
              </a:ext>
            </a:extLst>
          </p:cNvPr>
          <p:cNvSpPr txBox="1"/>
          <p:nvPr/>
        </p:nvSpPr>
        <p:spPr>
          <a:xfrm>
            <a:off x="626850" y="1233377"/>
            <a:ext cx="7890300" cy="309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electric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electric Pokémon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Therefore,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7B3AF8-398F-46C9-8ABE-40CDDE1BF44D}"/>
              </a:ext>
            </a:extLst>
          </p:cNvPr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field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has one constructor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method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setHeight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697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96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3EE24-DB62-4187-A9BC-DBD10C3F41E0}"/>
              </a:ext>
            </a:extLst>
          </p:cNvPr>
          <p:cNvSpPr/>
          <p:nvPr/>
        </p:nvSpPr>
        <p:spPr>
          <a:xfrm>
            <a:off x="0" y="712380"/>
            <a:ext cx="914400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heredando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métodos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atributos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El constructor de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utilizando la instrucción </a:t>
            </a:r>
            <a:r>
              <a:rPr lang="es-MX" sz="1900" dirty="0">
                <a:solidFill>
                  <a:srgbClr val="00A832"/>
                </a:solidFill>
                <a:latin typeface="Consolas" panose="020B0609020204030204" pitchFamily="49" charset="0"/>
              </a:rPr>
              <a:t>super( )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5FE566-435A-4854-9440-9C31BEE1828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712381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4C8BF5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</a:rPr>
              <a:t>#2 </a:t>
            </a:r>
            <a:r>
              <a:rPr lang="en-US" kern="0" dirty="0" err="1">
                <a:solidFill>
                  <a:schemeClr val="tx1"/>
                </a:solidFill>
              </a:rPr>
              <a:t>Modificadores</a:t>
            </a:r>
            <a:r>
              <a:rPr lang="en-US" kern="0" dirty="0">
                <a:solidFill>
                  <a:schemeClr val="tx1"/>
                </a:solidFill>
              </a:rPr>
              <a:t> de </a:t>
            </a:r>
            <a:r>
              <a:rPr lang="en-US" kern="0" dirty="0" err="1">
                <a:solidFill>
                  <a:schemeClr val="tx1"/>
                </a:solidFill>
              </a:rPr>
              <a:t>Acceso</a:t>
            </a:r>
            <a:endParaRPr lang="es-MX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constructores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130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#3 Define los </a:t>
            </a:r>
            <a:r>
              <a:rPr lang="en-US" dirty="0" err="1">
                <a:solidFill>
                  <a:schemeClr val="tx1"/>
                </a:solidFill>
              </a:rPr>
              <a:t>constructores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/>
              <a:t>Define los </a:t>
            </a:r>
            <a:r>
              <a:rPr lang="en-US" dirty="0" err="1"/>
              <a:t>constructores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.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 del constructor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 debe ser una llama al constructor de la </a:t>
            </a:r>
            <a:r>
              <a:rPr lang="en-US" dirty="0" err="1"/>
              <a:t>clase</a:t>
            </a:r>
            <a:r>
              <a:rPr lang="en-US" dirty="0"/>
              <a:t> base </a:t>
            </a:r>
            <a:r>
              <a:rPr lang="en-US" dirty="0" err="1"/>
              <a:t>utilizando</a:t>
            </a:r>
            <a:r>
              <a:rPr lang="en-US" dirty="0"/>
              <a:t> super( ).</a:t>
            </a:r>
            <a:endParaRPr lang="es-MX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0CF275-78B3-4AA4-9E1C-99038B084EBE}"/>
              </a:ext>
            </a:extLst>
          </p:cNvPr>
          <p:cNvSpPr txBox="1">
            <a:spLocks/>
          </p:cNvSpPr>
          <p:nvPr/>
        </p:nvSpPr>
        <p:spPr bwMode="auto">
          <a:xfrm>
            <a:off x="4851399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400" kern="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kern="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D33D1D-BBAC-4ED7-B3D9-CF3D11E4F106}"/>
              </a:ext>
            </a:extLst>
          </p:cNvPr>
          <p:cNvSpPr txBox="1">
            <a:spLocks/>
          </p:cNvSpPr>
          <p:nvPr/>
        </p:nvSpPr>
        <p:spPr bwMode="auto">
          <a:xfrm>
            <a:off x="0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4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4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4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E29844-4926-43D8-B5D9-6D95533694AB}"/>
              </a:ext>
            </a:extLst>
          </p:cNvPr>
          <p:cNvSpPr txBox="1">
            <a:spLocks/>
          </p:cNvSpPr>
          <p:nvPr/>
        </p:nvSpPr>
        <p:spPr bwMode="auto">
          <a:xfrm>
            <a:off x="0" y="2185632"/>
            <a:ext cx="4292600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Base</a:t>
            </a:r>
            <a:endParaRPr lang="es-MX" kern="0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A42F22-AAF5-49E0-927F-F80D4BD41512}"/>
              </a:ext>
            </a:extLst>
          </p:cNvPr>
          <p:cNvSpPr txBox="1">
            <a:spLocks/>
          </p:cNvSpPr>
          <p:nvPr/>
        </p:nvSpPr>
        <p:spPr bwMode="auto">
          <a:xfrm>
            <a:off x="4851398" y="2185632"/>
            <a:ext cx="4292601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</a:t>
            </a:r>
            <a:r>
              <a:rPr lang="en-US" kern="0" dirty="0" err="1">
                <a:solidFill>
                  <a:schemeClr val="bg1"/>
                </a:solidFill>
              </a:rPr>
              <a:t>Heredada</a:t>
            </a:r>
            <a:endParaRPr lang="es-MX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Agrega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miembros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455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#4 </a:t>
            </a:r>
            <a:r>
              <a:rPr lang="en-US" dirty="0" err="1">
                <a:solidFill>
                  <a:schemeClr val="tx1"/>
                </a:solidFill>
              </a:rPr>
              <a:t>Agrega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miembros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acciones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 lo </a:t>
            </a:r>
            <a:r>
              <a:rPr lang="en-US" dirty="0" err="1"/>
              <a:t>heredado</a:t>
            </a:r>
            <a:r>
              <a:rPr lang="en-US" dirty="0"/>
              <a:t> </a:t>
            </a:r>
            <a:r>
              <a:rPr lang="en-US" dirty="0" err="1"/>
              <a:t>requieres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subclase</a:t>
            </a:r>
            <a:r>
              <a:rPr lang="en-US" dirty="0"/>
              <a:t>?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Métodos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Atributos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1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Redefine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esconde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necesarios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71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Observa</a:t>
            </a:r>
            <a:r>
              <a:rPr lang="en-US" dirty="0"/>
              <a:t> los </a:t>
            </a:r>
            <a:r>
              <a:rPr lang="en-US" dirty="0" err="1">
                <a:solidFill>
                  <a:srgbClr val="FF0000"/>
                </a:solidFill>
              </a:rPr>
              <a:t>métodos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instancia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públicos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protegidos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clase</a:t>
            </a:r>
            <a:r>
              <a:rPr lang="en-US" dirty="0"/>
              <a:t> base. ¿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modificación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al ser </a:t>
            </a:r>
            <a:r>
              <a:rPr lang="en-US" dirty="0" err="1"/>
              <a:t>heredados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Redefine (</a:t>
            </a:r>
            <a:r>
              <a:rPr lang="en-US" b="1" i="1" dirty="0">
                <a:solidFill>
                  <a:srgbClr val="FF0000"/>
                </a:solidFill>
              </a:rPr>
              <a:t>overriding </a:t>
            </a:r>
            <a:r>
              <a:rPr lang="en-US" b="1" i="1" dirty="0" err="1">
                <a:solidFill>
                  <a:srgbClr val="FF0000"/>
                </a:solidFill>
              </a:rPr>
              <a:t>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inglés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ser </a:t>
            </a:r>
            <a:r>
              <a:rPr lang="en-US" dirty="0" err="1"/>
              <a:t>necesario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25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55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C9894318-0066-40B2-BEEC-6A7635262D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24422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s-MX" sz="4800" b="1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20CA6-A4BE-4AD3-B8B5-8563C274E378}"/>
              </a:ext>
            </a:extLst>
          </p:cNvPr>
          <p:cNvSpPr txBox="1"/>
          <p:nvPr/>
        </p:nvSpPr>
        <p:spPr>
          <a:xfrm>
            <a:off x="-21267" y="962821"/>
            <a:ext cx="402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0, 1, 2 y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9FFD6-C0B1-400D-9655-6D974F042368}"/>
              </a:ext>
            </a:extLst>
          </p:cNvPr>
          <p:cNvSpPr/>
          <p:nvPr/>
        </p:nvSpPr>
        <p:spPr>
          <a:xfrm>
            <a:off x="-3030" y="2305635"/>
            <a:ext cx="3572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4, 5 y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ElectricPokemon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45F30-E3FF-4DC3-8E68-EEDA1619B2F8}"/>
              </a:ext>
            </a:extLst>
          </p:cNvPr>
          <p:cNvSpPr/>
          <p:nvPr/>
        </p:nvSpPr>
        <p:spPr>
          <a:xfrm>
            <a:off x="-24297" y="4065711"/>
            <a:ext cx="361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del 7 al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Pikachu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oogle Shape;77;p14">
            <a:extLst>
              <a:ext uri="{FF2B5EF4-FFF2-40B4-BE49-F238E27FC236}">
                <a16:creationId xmlns:a16="http://schemas.microsoft.com/office/drawing/2014/main" id="{2601ED8D-B623-4DA5-B591-EDDB76E19B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2516" y="1008132"/>
            <a:ext cx="2615558" cy="9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66A15-3AE6-4ED9-9EE5-75B83293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16" y="2407904"/>
            <a:ext cx="1139206" cy="1409404"/>
          </a:xfrm>
          <a:prstGeom prst="rect">
            <a:avLst/>
          </a:prstGeom>
        </p:spPr>
      </p:pic>
      <p:pic>
        <p:nvPicPr>
          <p:cNvPr id="8" name="Google Shape;75;p14">
            <a:extLst>
              <a:ext uri="{FF2B5EF4-FFF2-40B4-BE49-F238E27FC236}">
                <a16:creationId xmlns:a16="http://schemas.microsoft.com/office/drawing/2014/main" id="{CEF0907E-8BDC-4830-A6A9-7AE6BF1EE7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100" y="4109044"/>
            <a:ext cx="1034390" cy="9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5FD4B-D8ED-4CB8-B6CE-FB1DF1D3CB0D}"/>
              </a:ext>
            </a:extLst>
          </p:cNvPr>
          <p:cNvSpPr txBox="1"/>
          <p:nvPr/>
        </p:nvSpPr>
        <p:spPr>
          <a:xfrm>
            <a:off x="0" y="2116982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00295-0F1C-47CF-88F6-54614BF25BAC}"/>
              </a:ext>
            </a:extLst>
          </p:cNvPr>
          <p:cNvSpPr txBox="1"/>
          <p:nvPr/>
        </p:nvSpPr>
        <p:spPr>
          <a:xfrm>
            <a:off x="0" y="3881395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8200D-5F18-45A6-8CD0-74A51D7DA33D}"/>
              </a:ext>
            </a:extLst>
          </p:cNvPr>
          <p:cNvSpPr txBox="1"/>
          <p:nvPr/>
        </p:nvSpPr>
        <p:spPr>
          <a:xfrm>
            <a:off x="-3030" y="-1"/>
            <a:ext cx="91440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Nombra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los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atributos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puedas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pertenezcan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las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siguientes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94007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58A3E-6D84-41AA-A5F7-A917E87E6B1C}"/>
              </a:ext>
            </a:extLst>
          </p:cNvPr>
          <p:cNvSpPr/>
          <p:nvPr/>
        </p:nvSpPr>
        <p:spPr>
          <a:xfrm>
            <a:off x="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4DA3C-8A95-4C55-B10C-C3242AC4B41C}"/>
              </a:ext>
            </a:extLst>
          </p:cNvPr>
          <p:cNvSpPr/>
          <p:nvPr/>
        </p:nvSpPr>
        <p:spPr>
          <a:xfrm>
            <a:off x="457200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</a:p>
          <a:p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646464"/>
                </a:solidFill>
                <a:latin typeface="Consolas" panose="020B0609020204030204" pitchFamily="49" charset="0"/>
              </a:rPr>
              <a:t>   @</a:t>
            </a:r>
            <a:r>
              <a:rPr lang="es-MX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581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319783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NO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480979" y="2607686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WHAT?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F985D52-CE11-4FD9-8BE9-85DCFC53369D}"/>
              </a:ext>
            </a:extLst>
          </p:cNvPr>
          <p:cNvGrpSpPr/>
          <p:nvPr/>
        </p:nvGrpSpPr>
        <p:grpSpPr>
          <a:xfrm>
            <a:off x="313944" y="2571750"/>
            <a:ext cx="3621022" cy="1050028"/>
            <a:chOff x="313944" y="2571750"/>
            <a:chExt cx="3621022" cy="105002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0626A6-6C21-4269-85D1-759EC3066A97}"/>
                </a:ext>
              </a:extLst>
            </p:cNvPr>
            <p:cNvSpPr/>
            <p:nvPr/>
          </p:nvSpPr>
          <p:spPr bwMode="auto">
            <a:xfrm>
              <a:off x="1216151" y="2652137"/>
              <a:ext cx="2718815" cy="905256"/>
            </a:xfrm>
            <a:prstGeom prst="roundRect">
              <a:avLst/>
            </a:prstGeom>
            <a:solidFill>
              <a:srgbClr val="00A832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MX" sz="3200" dirty="0">
                  <a:solidFill>
                    <a:schemeClr val="tx1"/>
                  </a:solidFill>
                  <a:latin typeface="Cascadia Code" panose="00000509000000000000" pitchFamily="49" charset="0"/>
                  <a:ea typeface="Roboto" panose="02000000000000000000" pitchFamily="2" charset="0"/>
                </a:rPr>
                <a:t>SI</a:t>
              </a:r>
              <a:endPara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AC0DD4-3947-449F-A47B-D9900776C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57" t="2556" r="1212" b="1462"/>
            <a:stretch/>
          </p:blipFill>
          <p:spPr>
            <a:xfrm>
              <a:off x="313944" y="2571750"/>
              <a:ext cx="1005839" cy="1050028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541821" y="0"/>
            <a:ext cx="64155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¿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Hace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sentido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redefinir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un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método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estático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96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61018-CEE5-417D-8C36-33ADECB822F8}"/>
              </a:ext>
            </a:extLst>
          </p:cNvPr>
          <p:cNvSpPr/>
          <p:nvPr/>
        </p:nvSpPr>
        <p:spPr>
          <a:xfrm>
            <a:off x="0" y="712380"/>
            <a:ext cx="491066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B1289-137B-4837-9C75-BE65C0AFFF52}"/>
              </a:ext>
            </a:extLst>
          </p:cNvPr>
          <p:cNvSpPr/>
          <p:nvPr/>
        </p:nvSpPr>
        <p:spPr>
          <a:xfrm>
            <a:off x="1" y="2281178"/>
            <a:ext cx="4910666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Cat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Animal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s-MX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.testInstanceMethod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5F623-AFDE-430E-B353-1BFE3DA4958F}"/>
              </a:ext>
            </a:extLst>
          </p:cNvPr>
          <p:cNvSpPr/>
          <p:nvPr/>
        </p:nvSpPr>
        <p:spPr>
          <a:xfrm>
            <a:off x="5029199" y="850879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809FB-4A81-4538-A4FB-7CD918455904}"/>
              </a:ext>
            </a:extLst>
          </p:cNvPr>
          <p:cNvSpPr/>
          <p:nvPr/>
        </p:nvSpPr>
        <p:spPr>
          <a:xfrm>
            <a:off x="5029199" y="1870859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0E6A5-3F7D-4E23-9C31-434F942FA2A9}"/>
              </a:ext>
            </a:extLst>
          </p:cNvPr>
          <p:cNvSpPr/>
          <p:nvPr/>
        </p:nvSpPr>
        <p:spPr>
          <a:xfrm>
            <a:off x="5026029" y="296407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7D10A3-C88E-4B32-B0C5-2C7D7A1B1387}"/>
              </a:ext>
            </a:extLst>
          </p:cNvPr>
          <p:cNvSpPr/>
          <p:nvPr/>
        </p:nvSpPr>
        <p:spPr>
          <a:xfrm>
            <a:off x="5026029" y="402569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A701A6-8A61-4FE5-8D6D-8D6B11C5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7" t="2556" r="1212" b="1462"/>
          <a:stretch/>
        </p:blipFill>
        <p:spPr>
          <a:xfrm>
            <a:off x="8403516" y="794644"/>
            <a:ext cx="714756" cy="7461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8E283-3972-43EF-93CA-5AA64420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62" y="3018630"/>
            <a:ext cx="844540" cy="6463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83B3E9-567F-4D20-A35D-0E8F9F59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733" y="4111862"/>
            <a:ext cx="736441" cy="6011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D4135F-0179-4F01-9D89-8C7FD5AF3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6" t="18934" r="-18146" b="5766"/>
          <a:stretch/>
        </p:blipFill>
        <p:spPr>
          <a:xfrm>
            <a:off x="8471962" y="1954467"/>
            <a:ext cx="766212" cy="6405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9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declaramos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subclase</a:t>
            </a:r>
            <a:r>
              <a:rPr lang="en-US" dirty="0"/>
              <a:t> con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que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heredado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base,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escondiendo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(hiding)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base.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estáticos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heredados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redefinidos</a:t>
            </a:r>
            <a:r>
              <a:rPr lang="en-US" dirty="0"/>
              <a:t> por la forma </a:t>
            </a:r>
            <a:r>
              <a:rPr lang="en-US" dirty="0" err="1"/>
              <a:t>en</a:t>
            </a:r>
            <a:r>
              <a:rPr lang="en-US" dirty="0"/>
              <a:t> la que se </a:t>
            </a:r>
            <a:r>
              <a:rPr lang="en-US" dirty="0" err="1"/>
              <a:t>llaman</a:t>
            </a:r>
            <a:r>
              <a:rPr lang="en-US" dirty="0"/>
              <a:t> (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+ </a:t>
            </a:r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método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redefiniciones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490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#6 </a:t>
            </a:r>
            <a:r>
              <a:rPr lang="en-US" dirty="0" err="1">
                <a:solidFill>
                  <a:schemeClr val="tx1"/>
                </a:solidFill>
              </a:rPr>
              <a:t>Limita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redefiniciones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989948"/>
          </a:xfrm>
        </p:spPr>
        <p:txBody>
          <a:bodyPr/>
          <a:lstStyle/>
          <a:p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que no </a:t>
            </a:r>
            <a:r>
              <a:rPr lang="en-US" dirty="0" err="1"/>
              <a:t>debamos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que sea </a:t>
            </a:r>
            <a:r>
              <a:rPr lang="en-US" dirty="0" err="1"/>
              <a:t>redefinido</a:t>
            </a:r>
            <a:r>
              <a:rPr lang="en-US" dirty="0"/>
              <a:t>? </a:t>
            </a:r>
            <a:r>
              <a:rPr lang="en-US" dirty="0" err="1"/>
              <a:t>Piensa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cuya</a:t>
            </a:r>
            <a:r>
              <a:rPr lang="en-US" dirty="0"/>
              <a:t> </a:t>
            </a:r>
            <a:r>
              <a:rPr lang="en-US" dirty="0" err="1"/>
              <a:t>implementación</a:t>
            </a:r>
            <a:r>
              <a:rPr lang="en-US" dirty="0"/>
              <a:t> sea </a:t>
            </a:r>
            <a:r>
              <a:rPr lang="en-US" dirty="0" err="1"/>
              <a:t>crítica</a:t>
            </a:r>
            <a:r>
              <a:rPr lang="en-US" dirty="0"/>
              <a:t> para el </a:t>
            </a:r>
            <a:r>
              <a:rPr lang="en-US" dirty="0" err="1"/>
              <a:t>correcto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por </a:t>
            </a:r>
            <a:r>
              <a:rPr lang="en-US" dirty="0" err="1"/>
              <a:t>cuestiones</a:t>
            </a:r>
            <a:r>
              <a:rPr lang="en-US" dirty="0"/>
              <a:t> de </a:t>
            </a:r>
            <a:r>
              <a:rPr lang="en-US" dirty="0" err="1"/>
              <a:t>integridad</a:t>
            </a:r>
            <a:r>
              <a:rPr lang="en-US" dirty="0"/>
              <a:t>, </a:t>
            </a:r>
            <a:r>
              <a:rPr lang="en-US" dirty="0" err="1"/>
              <a:t>seguridad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 err="1"/>
              <a:t>Utiliza</a:t>
            </a:r>
            <a:r>
              <a:rPr lang="en-US" dirty="0"/>
              <a:t> el </a:t>
            </a:r>
            <a:r>
              <a:rPr lang="en-US" dirty="0" err="1"/>
              <a:t>modificador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Cascadia Code" panose="00000509000000000000" pitchFamily="49" charset="0"/>
              </a:rPr>
              <a:t>final </a:t>
            </a:r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que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puedan</a:t>
            </a:r>
            <a:r>
              <a:rPr lang="en-US" dirty="0"/>
              <a:t> ser </a:t>
            </a:r>
            <a:r>
              <a:rPr lang="en-US" dirty="0" err="1"/>
              <a:t>redefinidos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  <a:latin typeface="Cascadia Code" panose="000005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6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060558" y="978195"/>
            <a:ext cx="3083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Facebook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 y lo redefine,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eliminando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funcionalidad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crítica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para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sería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un error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porque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ignorando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verificación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seguridad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tenia authenticate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1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 final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352954" y="498066"/>
            <a:ext cx="261560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solución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redefinición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authenticate()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agregando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modificador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final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4AB7BB-2CD3-4E3D-97B2-C16DF7A501DF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1313122" y="1159786"/>
            <a:ext cx="5039832" cy="35535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B841F1-7DC4-43D5-9D40-1728DAEF5A2B}"/>
              </a:ext>
            </a:extLst>
          </p:cNvPr>
          <p:cNvSpPr/>
          <p:nvPr/>
        </p:nvSpPr>
        <p:spPr bwMode="auto">
          <a:xfrm>
            <a:off x="808074" y="1515140"/>
            <a:ext cx="505047" cy="19302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5AF39-CA5F-4AD9-B6C7-E2371923F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4" t="22396" r="48430" b="67743"/>
          <a:stretch/>
        </p:blipFill>
        <p:spPr>
          <a:xfrm>
            <a:off x="6436066" y="3321996"/>
            <a:ext cx="2532497" cy="7369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670206-D182-4673-82CC-609112AE11DE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061637" y="3690454"/>
            <a:ext cx="2374429" cy="27398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287FE0-A4EA-4B9D-9962-5B14FA8F4B99}"/>
              </a:ext>
            </a:extLst>
          </p:cNvPr>
          <p:cNvSpPr txBox="1"/>
          <p:nvPr/>
        </p:nvSpPr>
        <p:spPr>
          <a:xfrm>
            <a:off x="6394509" y="4058911"/>
            <a:ext cx="2615609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las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derivadas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Website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5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5"/>
          <p:cNvGraphicFramePr/>
          <p:nvPr>
            <p:extLst>
              <p:ext uri="{D42A27DB-BD31-4B8C-83A1-F6EECF244321}">
                <p14:modId xmlns:p14="http://schemas.microsoft.com/office/powerpoint/2010/main" val="1811574944"/>
              </p:ext>
            </p:extLst>
          </p:nvPr>
        </p:nvGraphicFramePr>
        <p:xfrm>
          <a:off x="451825" y="111000"/>
          <a:ext cx="8519450" cy="4948233"/>
        </p:xfrm>
        <a:graphic>
          <a:graphicData uri="http://schemas.openxmlformats.org/drawingml/2006/table">
            <a:tbl>
              <a:tblPr>
                <a:noFill/>
                <a:tableStyleId>{0C205881-8D2B-4456-8B98-929CBD1B7C57}</a:tableStyleId>
              </a:tblPr>
              <a:tblGrid>
                <a:gridCol w="248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Atributos / Métodos</a:t>
                      </a:r>
                      <a:endParaRPr sz="1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Java representation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Electric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Pikachu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Pokemon Number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 pokeDexNo;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Name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name;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healed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heal(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Resistant to 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 resistantToElectricity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attach with thundershock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thundershock(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surf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surf(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evolve to Raichu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evolveRaichu( )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n-US" dirty="0"/>
              <a:t>La</a:t>
            </a:r>
            <a:r>
              <a:rPr lang="en-US" b="1" dirty="0"/>
              <a:t> </a:t>
            </a:r>
            <a:r>
              <a:rPr lang="en-US" b="1" dirty="0" err="1"/>
              <a:t>herencia</a:t>
            </a:r>
            <a:r>
              <a:rPr lang="en-US" dirty="0"/>
              <a:t> es un </a:t>
            </a:r>
            <a:r>
              <a:rPr lang="en-US" dirty="0" err="1"/>
              <a:t>concepto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particular </a:t>
            </a:r>
            <a:r>
              <a:rPr lang="en-US" dirty="0" err="1"/>
              <a:t>basándonos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general.</a:t>
            </a:r>
          </a:p>
          <a:p>
            <a:endParaRPr lang="es-MX" dirty="0"/>
          </a:p>
          <a:p>
            <a:r>
              <a:rPr lang="es-MX" dirty="0"/>
              <a:t>La nueva clase definida </a:t>
            </a:r>
            <a:r>
              <a:rPr lang="es-MX" b="1" i="1" dirty="0"/>
              <a:t>hereda</a:t>
            </a:r>
            <a:r>
              <a:rPr lang="es-MX" dirty="0"/>
              <a:t> las propiedades (atributos y métodos) de la clase general.</a:t>
            </a:r>
          </a:p>
        </p:txBody>
      </p:sp>
    </p:spTree>
    <p:extLst>
      <p:ext uri="{BB962C8B-B14F-4D97-AF65-F5344CB8AC3E}">
        <p14:creationId xmlns:p14="http://schemas.microsoft.com/office/powerpoint/2010/main" val="329243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34E24A-98AF-4B8F-9E1A-09A5096D6883}"/>
              </a:ext>
            </a:extLst>
          </p:cNvPr>
          <p:cNvSpPr/>
          <p:nvPr/>
        </p:nvSpPr>
        <p:spPr>
          <a:xfrm>
            <a:off x="624663" y="3319953"/>
            <a:ext cx="789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600" b="1" i="1" dirty="0">
                <a:latin typeface="Gautami" panose="020B0502040204020203" pitchFamily="34" charset="0"/>
                <a:ea typeface="Roboto" panose="02000000000000000000" pitchFamily="2" charset="0"/>
                <a:cs typeface="Gautami" panose="020B0502040204020203" pitchFamily="34" charset="0"/>
              </a:rPr>
              <a:t>TODOS LOS _____ SON _____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C5D62F11-085F-4FEE-9A1B-DDC918F6BF2B}"/>
              </a:ext>
            </a:extLst>
          </p:cNvPr>
          <p:cNvSpPr/>
          <p:nvPr/>
        </p:nvSpPr>
        <p:spPr bwMode="auto">
          <a:xfrm>
            <a:off x="584791" y="2719720"/>
            <a:ext cx="8165805" cy="2033034"/>
          </a:xfrm>
          <a:prstGeom prst="bracePair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C5F2C-4F04-43CB-8127-E6F78F4CA069}"/>
              </a:ext>
            </a:extLst>
          </p:cNvPr>
          <p:cNvSpPr/>
          <p:nvPr/>
        </p:nvSpPr>
        <p:spPr>
          <a:xfrm>
            <a:off x="1" y="0"/>
            <a:ext cx="9143999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Sólo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podemos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hacer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uso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de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herencia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cuando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nuestras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cumplan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con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siguiente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relación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6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s-ES_tradnl" b="1" dirty="0"/>
              <a:t>Ejemplo: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Todos los </a:t>
            </a:r>
            <a:r>
              <a:rPr lang="es-ES_tradnl" u="sng" dirty="0"/>
              <a:t>Perros</a:t>
            </a:r>
            <a:r>
              <a:rPr lang="es-ES_tradnl" dirty="0"/>
              <a:t> </a:t>
            </a:r>
            <a:r>
              <a:rPr lang="es-ES_tradnl" dirty="0">
                <a:sym typeface="Wingdings" pitchFamily="2" charset="2"/>
              </a:rPr>
              <a:t>son </a:t>
            </a:r>
            <a:r>
              <a:rPr lang="es-ES_tradnl" u="sng" dirty="0">
                <a:sym typeface="Wingdings" pitchFamily="2" charset="2"/>
              </a:rPr>
              <a:t>Animales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 err="1">
                <a:sym typeface="Wingdings" pitchFamily="2" charset="2"/>
              </a:rPr>
              <a:t>Pikachu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Pokémon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Alumnos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Personas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HEB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Tiendas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9262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Antes…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Asegúrate</a:t>
            </a:r>
            <a:r>
              <a:rPr lang="en-US" dirty="0"/>
              <a:t> que 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visibilidad</a:t>
            </a:r>
            <a:r>
              <a:rPr lang="en-US" dirty="0"/>
              <a:t> entre </a:t>
            </a:r>
            <a:r>
              <a:rPr lang="en-US" dirty="0" err="1"/>
              <a:t>ellas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058D-3806-4E58-9B0E-3626F02D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97" y="2034168"/>
            <a:ext cx="4216476" cy="20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2118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ca Them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Savitch4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rmatica Theme" id="{369CF206-7A78-41A6-87FB-4CFCCF994750}" vid="{75518EC1-A891-47C3-8B25-2A4DC2D539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2161</Words>
  <Application>Microsoft Macintosh PowerPoint</Application>
  <PresentationFormat>On-screen Show (16:9)</PresentationFormat>
  <Paragraphs>435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Cascadia Code</vt:lpstr>
      <vt:lpstr>Cascadia Code,  Courier New</vt:lpstr>
      <vt:lpstr>Consolas</vt:lpstr>
      <vt:lpstr>Gautami</vt:lpstr>
      <vt:lpstr>Roboto</vt:lpstr>
      <vt:lpstr>Wingdings</vt:lpstr>
      <vt:lpstr>Informatica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Herencia</vt:lpstr>
      <vt:lpstr>PowerPoint Presentation</vt:lpstr>
      <vt:lpstr>Herencia</vt:lpstr>
      <vt:lpstr>Antes…</vt:lpstr>
      <vt:lpstr>PowerPoint Presentation</vt:lpstr>
      <vt:lpstr>PowerPoint Presentation</vt:lpstr>
      <vt:lpstr>Nomenclatura</vt:lpstr>
      <vt:lpstr>PowerPoint Presentation</vt:lpstr>
      <vt:lpstr>“Receta” para Herencia</vt:lpstr>
      <vt:lpstr>#1 Diseña las clases</vt:lpstr>
      <vt:lpstr>#1 Diseña las clases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#2 Modificadores de Acceso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#3 Define los constructores</vt:lpstr>
      <vt:lpstr>“Receta” para Herencia</vt:lpstr>
      <vt:lpstr>#4 Agrega miembros y acciones</vt:lpstr>
      <vt:lpstr>“Receta” para Herencia</vt:lpstr>
      <vt:lpstr>#5 Redefine lo necesario</vt:lpstr>
      <vt:lpstr>PowerPoint Presentation</vt:lpstr>
      <vt:lpstr>#5 Redefine lo necesario</vt:lpstr>
      <vt:lpstr>PowerPoint Presentation</vt:lpstr>
      <vt:lpstr>#5 Redefine y esconde lo necesario</vt:lpstr>
      <vt:lpstr>#5 Redefine y esconde lo necesario</vt:lpstr>
      <vt:lpstr>“Receta” para Herencia</vt:lpstr>
      <vt:lpstr>#6 Limita redefiniciones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Acosta</dc:creator>
  <cp:lastModifiedBy>Omar Eduardo Acosta Ramos</cp:lastModifiedBy>
  <cp:revision>77</cp:revision>
  <dcterms:created xsi:type="dcterms:W3CDTF">2020-04-12T19:54:29Z</dcterms:created>
  <dcterms:modified xsi:type="dcterms:W3CDTF">2022-03-22T03:07:20Z</dcterms:modified>
</cp:coreProperties>
</file>